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3" r:id="rId1"/>
  </p:sldMasterIdLst>
  <p:sldIdLst>
    <p:sldId id="266" r:id="rId2"/>
    <p:sldId id="265" r:id="rId3"/>
    <p:sldId id="258" r:id="rId4"/>
    <p:sldId id="257" r:id="rId5"/>
    <p:sldId id="256" r:id="rId6"/>
    <p:sldId id="264" r:id="rId7"/>
    <p:sldId id="259" r:id="rId8"/>
    <p:sldId id="261" r:id="rId9"/>
    <p:sldId id="260" r:id="rId10"/>
    <p:sldId id="262" r:id="rId11"/>
    <p:sldId id="263"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66"/>
    <a:srgbClr val="0033CC"/>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0" d="100"/>
          <a:sy n="70" d="100"/>
        </p:scale>
        <p:origin x="69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6/20/2017</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smtClean="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48731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29701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40075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00473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6/20/2017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46769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6/20/2017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39002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6/20/2017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50722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6/20/2017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25149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6/20/2017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29871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60967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smtClean="0"/>
              <a:pPr/>
              <a:t>6/20/2017</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13836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smtClean="0"/>
              <a:pPr/>
              <a:t>6/20/2017</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0165347"/>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5BA440-D49A-46B9-A34A-987791D6BC9B}"/>
              </a:ext>
            </a:extLst>
          </p:cNvPr>
          <p:cNvSpPr txBox="1"/>
          <p:nvPr/>
        </p:nvSpPr>
        <p:spPr>
          <a:xfrm>
            <a:off x="206328" y="5472335"/>
            <a:ext cx="4352420" cy="1323439"/>
          </a:xfrm>
          <a:prstGeom prst="rect">
            <a:avLst/>
          </a:prstGeom>
          <a:noFill/>
        </p:spPr>
        <p:txBody>
          <a:bodyPr wrap="square" rtlCol="0">
            <a:spAutoFit/>
          </a:bodyPr>
          <a:lstStyle/>
          <a:p>
            <a:r>
              <a:rPr lang="en-IN" sz="8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V Boli" panose="02000500030200090000" pitchFamily="2" charset="0"/>
                <a:cs typeface="MV Boli" panose="02000500030200090000" pitchFamily="2" charset="0"/>
              </a:rPr>
              <a:t>EVOLVE</a:t>
            </a:r>
          </a:p>
        </p:txBody>
      </p:sp>
    </p:spTree>
    <p:extLst>
      <p:ext uri="{BB962C8B-B14F-4D97-AF65-F5344CB8AC3E}">
        <p14:creationId xmlns:p14="http://schemas.microsoft.com/office/powerpoint/2010/main" val="22458360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4000" b="-7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349A-59C7-462D-9975-33680011A844}"/>
              </a:ext>
            </a:extLst>
          </p:cNvPr>
          <p:cNvSpPr>
            <a:spLocks noGrp="1"/>
          </p:cNvSpPr>
          <p:nvPr>
            <p:ph type="title"/>
          </p:nvPr>
        </p:nvSpPr>
        <p:spPr>
          <a:xfrm>
            <a:off x="1561514" y="804519"/>
            <a:ext cx="9493340" cy="1049235"/>
          </a:xfrm>
        </p:spPr>
        <p:txBody>
          <a:bodyPr>
            <a:normAutofit/>
          </a:bodyPr>
          <a:lstStyle/>
          <a:p>
            <a:r>
              <a:rPr lang="en-IN" sz="4000" b="1" cap="none" dirty="0">
                <a:effectLst>
                  <a:outerShdw blurRad="38100" dist="38100" dir="2700000" algn="tl">
                    <a:srgbClr val="000000">
                      <a:alpha val="43137"/>
                    </a:srgbClr>
                  </a:outerShdw>
                </a:effectLst>
                <a:latin typeface="Tempus Sans ITC" panose="04020404030D07020202" pitchFamily="82" charset="0"/>
              </a:rPr>
              <a:t>Future possibilities for this idea</a:t>
            </a:r>
          </a:p>
        </p:txBody>
      </p:sp>
      <p:sp>
        <p:nvSpPr>
          <p:cNvPr id="3" name="Content Placeholder 2">
            <a:extLst>
              <a:ext uri="{FF2B5EF4-FFF2-40B4-BE49-F238E27FC236}">
                <a16:creationId xmlns:a16="http://schemas.microsoft.com/office/drawing/2014/main" id="{449A74A9-612B-45EE-8787-C08B6A6A364B}"/>
              </a:ext>
            </a:extLst>
          </p:cNvPr>
          <p:cNvSpPr>
            <a:spLocks noGrp="1"/>
          </p:cNvSpPr>
          <p:nvPr>
            <p:ph idx="1"/>
          </p:nvPr>
        </p:nvSpPr>
        <p:spPr/>
        <p:txBody>
          <a:bodyPr>
            <a:normAutofit lnSpcReduction="10000"/>
          </a:bodyPr>
          <a:lstStyle/>
          <a:p>
            <a:r>
              <a:rPr lang="en-IN" dirty="0">
                <a:effectLst>
                  <a:outerShdw blurRad="38100" dist="38100" dir="2700000" algn="tl">
                    <a:srgbClr val="000000">
                      <a:alpha val="43137"/>
                    </a:srgbClr>
                  </a:outerShdw>
                </a:effectLst>
              </a:rPr>
              <a:t>We can make use of GPS services to compare the exact locations of the user and service provider for faster response. </a:t>
            </a:r>
          </a:p>
          <a:p>
            <a:r>
              <a:rPr lang="en-IN" dirty="0">
                <a:effectLst>
                  <a:outerShdw blurRad="38100" dist="38100" dir="2700000" algn="tl">
                    <a:srgbClr val="000000">
                      <a:alpha val="43137"/>
                    </a:srgbClr>
                  </a:outerShdw>
                </a:effectLst>
              </a:rPr>
              <a:t>This is availed for free lancers to meet up with people who might help them</a:t>
            </a:r>
            <a:r>
              <a:rPr lang="en-IN">
                <a:effectLst>
                  <a:outerShdw blurRad="38100" dist="38100" dir="2700000" algn="tl">
                    <a:srgbClr val="000000">
                      <a:alpha val="43137"/>
                    </a:srgbClr>
                  </a:outerShdw>
                </a:effectLst>
              </a:rPr>
              <a:t>. The </a:t>
            </a:r>
            <a:r>
              <a:rPr lang="en-IN" dirty="0">
                <a:effectLst>
                  <a:outerShdw blurRad="38100" dist="38100" dir="2700000" algn="tl">
                    <a:srgbClr val="000000">
                      <a:alpha val="43137"/>
                    </a:srgbClr>
                  </a:outerShdw>
                </a:effectLst>
              </a:rPr>
              <a:t>estimate can be quoted by the service provider (he/she may work for free or at a price).</a:t>
            </a:r>
          </a:p>
          <a:p>
            <a:r>
              <a:rPr lang="en-IN" dirty="0">
                <a:effectLst>
                  <a:outerShdw blurRad="38100" dist="38100" dir="2700000" algn="tl">
                    <a:srgbClr val="000000">
                      <a:alpha val="43137"/>
                    </a:srgbClr>
                  </a:outerShdw>
                </a:effectLst>
              </a:rPr>
              <a:t>Online and offline tutorial sessions can also be arranged for anybody.</a:t>
            </a:r>
          </a:p>
          <a:p>
            <a:r>
              <a:rPr lang="en-IN" dirty="0">
                <a:effectLst>
                  <a:outerShdw blurRad="38100" dist="38100" dir="2700000" algn="tl">
                    <a:srgbClr val="000000">
                      <a:alpha val="43137"/>
                    </a:srgbClr>
                  </a:outerShdw>
                </a:effectLst>
              </a:rPr>
              <a:t> The website can also provide a distress call button in case things went wrong or out of hands. </a:t>
            </a:r>
          </a:p>
          <a:p>
            <a:r>
              <a:rPr lang="en-IN" dirty="0">
                <a:effectLst>
                  <a:outerShdw blurRad="38100" dist="38100" dir="2700000" algn="tl">
                    <a:srgbClr val="000000">
                      <a:alpha val="43137"/>
                    </a:srgbClr>
                  </a:outerShdw>
                </a:effectLst>
              </a:rPr>
              <a:t>The services that we provide are too vast and the list goes on… B-)</a:t>
            </a:r>
          </a:p>
          <a:p>
            <a:endParaRPr lang="en-IN"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631552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7ADA971-A671-4925-87BB-9D002425FF5B}"/>
              </a:ext>
            </a:extLst>
          </p:cNvPr>
          <p:cNvSpPr txBox="1"/>
          <p:nvPr/>
        </p:nvSpPr>
        <p:spPr>
          <a:xfrm>
            <a:off x="8961120" y="5081086"/>
            <a:ext cx="3230880" cy="1631216"/>
          </a:xfrm>
          <a:prstGeom prst="rect">
            <a:avLst/>
          </a:prstGeom>
          <a:noFill/>
        </p:spPr>
        <p:txBody>
          <a:bodyPr wrap="square" rtlCol="0">
            <a:spAutoFit/>
          </a:bodyPr>
          <a:lstStyle/>
          <a:p>
            <a:r>
              <a:rPr lang="en-IN" sz="2000" dirty="0">
                <a:effectLst>
                  <a:outerShdw blurRad="38100" dist="38100" dir="2700000" algn="tl">
                    <a:srgbClr val="000000">
                      <a:alpha val="43137"/>
                    </a:srgbClr>
                  </a:outerShdw>
                </a:effectLst>
                <a:latin typeface="Gabriola" panose="04040605051002020D02" pitchFamily="82" charset="0"/>
              </a:rPr>
              <a:t>Team EVOLVE</a:t>
            </a:r>
          </a:p>
          <a:p>
            <a:pPr marL="285750" indent="-285750">
              <a:buFont typeface="Arial" panose="020B0604020202020204" pitchFamily="34" charset="0"/>
              <a:buChar char="•"/>
            </a:pPr>
            <a:r>
              <a:rPr lang="en-IN" sz="2000" dirty="0" err="1">
                <a:effectLst>
                  <a:outerShdw blurRad="38100" dist="38100" dir="2700000" algn="tl">
                    <a:srgbClr val="000000">
                      <a:alpha val="43137"/>
                    </a:srgbClr>
                  </a:outerShdw>
                </a:effectLst>
                <a:latin typeface="Gabriola" panose="04040605051002020D02" pitchFamily="82" charset="0"/>
              </a:rPr>
              <a:t>Thoufeek</a:t>
            </a:r>
            <a:r>
              <a:rPr lang="en-IN" sz="2000" dirty="0">
                <a:effectLst>
                  <a:outerShdw blurRad="38100" dist="38100" dir="2700000" algn="tl">
                    <a:srgbClr val="000000">
                      <a:alpha val="43137"/>
                    </a:srgbClr>
                  </a:outerShdw>
                </a:effectLst>
                <a:latin typeface="Gabriola" panose="04040605051002020D02" pitchFamily="82" charset="0"/>
              </a:rPr>
              <a:t> Hussain</a:t>
            </a:r>
          </a:p>
          <a:p>
            <a:pPr marL="285750" indent="-285750">
              <a:buFont typeface="Arial" panose="020B0604020202020204" pitchFamily="34" charset="0"/>
              <a:buChar char="•"/>
            </a:pPr>
            <a:r>
              <a:rPr lang="en-IN" sz="2000" dirty="0">
                <a:effectLst>
                  <a:outerShdw blurRad="38100" dist="38100" dir="2700000" algn="tl">
                    <a:srgbClr val="000000">
                      <a:alpha val="43137"/>
                    </a:srgbClr>
                  </a:outerShdw>
                </a:effectLst>
                <a:latin typeface="Gabriola" panose="04040605051002020D02" pitchFamily="82" charset="0"/>
              </a:rPr>
              <a:t>Swetha </a:t>
            </a:r>
            <a:r>
              <a:rPr lang="en-IN" sz="2000" dirty="0" err="1">
                <a:effectLst>
                  <a:outerShdw blurRad="38100" dist="38100" dir="2700000" algn="tl">
                    <a:srgbClr val="000000">
                      <a:alpha val="43137"/>
                    </a:srgbClr>
                  </a:outerShdw>
                </a:effectLst>
                <a:latin typeface="Gabriola" panose="04040605051002020D02" pitchFamily="82" charset="0"/>
              </a:rPr>
              <a:t>Balram</a:t>
            </a:r>
            <a:endParaRPr lang="en-IN" sz="2000" dirty="0">
              <a:effectLst>
                <a:outerShdw blurRad="38100" dist="38100" dir="2700000" algn="tl">
                  <a:srgbClr val="000000">
                    <a:alpha val="43137"/>
                  </a:srgbClr>
                </a:outerShdw>
              </a:effectLst>
              <a:latin typeface="Gabriola" panose="04040605051002020D02" pitchFamily="82" charset="0"/>
            </a:endParaRPr>
          </a:p>
          <a:p>
            <a:pPr marL="285750" indent="-285750">
              <a:buFont typeface="Arial" panose="020B0604020202020204" pitchFamily="34" charset="0"/>
              <a:buChar char="•"/>
            </a:pPr>
            <a:r>
              <a:rPr lang="en-IN" sz="2000" dirty="0">
                <a:effectLst>
                  <a:outerShdw blurRad="38100" dist="38100" dir="2700000" algn="tl">
                    <a:srgbClr val="000000">
                      <a:alpha val="43137"/>
                    </a:srgbClr>
                  </a:outerShdw>
                </a:effectLst>
                <a:latin typeface="Gabriola" panose="04040605051002020D02" pitchFamily="82" charset="0"/>
              </a:rPr>
              <a:t>Sourav Sunil</a:t>
            </a:r>
          </a:p>
          <a:p>
            <a:pPr marL="285750" indent="-285750">
              <a:buFont typeface="Arial" panose="020B0604020202020204" pitchFamily="34" charset="0"/>
              <a:buChar char="•"/>
            </a:pPr>
            <a:r>
              <a:rPr lang="en-IN" sz="2000" dirty="0" err="1">
                <a:effectLst>
                  <a:outerShdw blurRad="38100" dist="38100" dir="2700000" algn="tl">
                    <a:srgbClr val="000000">
                      <a:alpha val="43137"/>
                    </a:srgbClr>
                  </a:outerShdw>
                </a:effectLst>
                <a:latin typeface="Gabriola" panose="04040605051002020D02" pitchFamily="82" charset="0"/>
              </a:rPr>
              <a:t>Namratha</a:t>
            </a:r>
            <a:r>
              <a:rPr lang="en-IN" sz="2000" dirty="0">
                <a:effectLst>
                  <a:outerShdw blurRad="38100" dist="38100" dir="2700000" algn="tl">
                    <a:srgbClr val="000000">
                      <a:alpha val="43137"/>
                    </a:srgbClr>
                  </a:outerShdw>
                </a:effectLst>
                <a:latin typeface="Gabriola" panose="04040605051002020D02" pitchFamily="82" charset="0"/>
              </a:rPr>
              <a:t> Jacob</a:t>
            </a:r>
          </a:p>
        </p:txBody>
      </p:sp>
    </p:spTree>
    <p:extLst>
      <p:ext uri="{BB962C8B-B14F-4D97-AF65-F5344CB8AC3E}">
        <p14:creationId xmlns:p14="http://schemas.microsoft.com/office/powerpoint/2010/main" val="236519287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000066"/>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C93934-9BED-4FC0-99FC-849B3856759D}"/>
              </a:ext>
            </a:extLst>
          </p:cNvPr>
          <p:cNvSpPr txBox="1"/>
          <p:nvPr/>
        </p:nvSpPr>
        <p:spPr>
          <a:xfrm>
            <a:off x="815926" y="1702191"/>
            <a:ext cx="10185009" cy="2215991"/>
          </a:xfrm>
          <a:prstGeom prst="rect">
            <a:avLst/>
          </a:prstGeom>
          <a:noFill/>
        </p:spPr>
        <p:txBody>
          <a:bodyPr wrap="square" rtlCol="0">
            <a:spAutoFit/>
          </a:bodyPr>
          <a:lstStyle/>
          <a:p>
            <a:pPr algn="ctr"/>
            <a:r>
              <a:rPr lang="en-IN" sz="13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algun Gothic" panose="020B0503020000020004" pitchFamily="34" charset="-127"/>
                <a:ea typeface="Malgun Gothic" panose="020B0503020000020004" pitchFamily="34" charset="-127"/>
              </a:rPr>
              <a:t>FAILURE!</a:t>
            </a:r>
          </a:p>
        </p:txBody>
      </p:sp>
    </p:spTree>
    <p:extLst>
      <p:ext uri="{BB962C8B-B14F-4D97-AF65-F5344CB8AC3E}">
        <p14:creationId xmlns:p14="http://schemas.microsoft.com/office/powerpoint/2010/main" val="2248860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9CEAF61-B45C-4ADB-9B19-24E29BA4038E}"/>
              </a:ext>
            </a:extLst>
          </p:cNvPr>
          <p:cNvSpPr txBox="1"/>
          <p:nvPr/>
        </p:nvSpPr>
        <p:spPr>
          <a:xfrm>
            <a:off x="318047" y="250838"/>
            <a:ext cx="5764696" cy="369332"/>
          </a:xfrm>
          <a:prstGeom prst="rect">
            <a:avLst/>
          </a:prstGeom>
          <a:noFill/>
        </p:spPr>
        <p:txBody>
          <a:bodyPr wrap="square" rtlCol="0">
            <a:spAutoFit/>
          </a:bodyPr>
          <a:lstStyle/>
          <a:p>
            <a:r>
              <a:rPr lang="en-IN" dirty="0">
                <a:ln w="0"/>
                <a:effectLst>
                  <a:outerShdw blurRad="38100" dist="19050" dir="2700000" algn="tl" rotWithShape="0">
                    <a:schemeClr val="dk1">
                      <a:alpha val="40000"/>
                    </a:schemeClr>
                  </a:outerShdw>
                </a:effectLst>
                <a:latin typeface="Lucida Handwriting" panose="03010101010101010101" pitchFamily="66" charset="0"/>
                <a:cs typeface="Calibri" panose="020F0502020204030204" pitchFamily="34" charset="0"/>
              </a:rPr>
              <a:t>Our daily life problems…</a:t>
            </a:r>
          </a:p>
        </p:txBody>
      </p:sp>
      <p:pic>
        <p:nvPicPr>
          <p:cNvPr id="7" name="Picture 6">
            <a:extLst>
              <a:ext uri="{FF2B5EF4-FFF2-40B4-BE49-F238E27FC236}">
                <a16:creationId xmlns:a16="http://schemas.microsoft.com/office/drawing/2014/main" id="{9ED6C8D9-E8B1-4897-B6AB-02FBBD44697B}"/>
              </a:ext>
            </a:extLst>
          </p:cNvPr>
          <p:cNvPicPr>
            <a:picLocks noChangeAspect="1"/>
          </p:cNvPicPr>
          <p:nvPr/>
        </p:nvPicPr>
        <p:blipFill rotWithShape="1">
          <a:blip r:embed="rId2"/>
          <a:srcRect t="36715" r="19270" b="31401"/>
          <a:stretch/>
        </p:blipFill>
        <p:spPr>
          <a:xfrm>
            <a:off x="4439482" y="3962400"/>
            <a:ext cx="3114261" cy="2186610"/>
          </a:xfrm>
          <a:prstGeom prst="rect">
            <a:avLst/>
          </a:prstGeom>
        </p:spPr>
      </p:pic>
      <p:pic>
        <p:nvPicPr>
          <p:cNvPr id="9" name="Picture 8">
            <a:extLst>
              <a:ext uri="{FF2B5EF4-FFF2-40B4-BE49-F238E27FC236}">
                <a16:creationId xmlns:a16="http://schemas.microsoft.com/office/drawing/2014/main" id="{44E1E005-9171-40E7-9633-5B0D8BBC1AD1}"/>
              </a:ext>
            </a:extLst>
          </p:cNvPr>
          <p:cNvPicPr>
            <a:picLocks noChangeAspect="1"/>
          </p:cNvPicPr>
          <p:nvPr/>
        </p:nvPicPr>
        <p:blipFill rotWithShape="1">
          <a:blip r:embed="rId3"/>
          <a:srcRect t="12112" b="15618"/>
          <a:stretch/>
        </p:blipFill>
        <p:spPr>
          <a:xfrm rot="20895516">
            <a:off x="9604806" y="1498903"/>
            <a:ext cx="2040081" cy="2621116"/>
          </a:xfrm>
          <a:prstGeom prst="rect">
            <a:avLst/>
          </a:prstGeom>
          <a:ln w="88900" cap="sq" cmpd="thickThin">
            <a:solidFill>
              <a:srgbClr val="FFC000"/>
            </a:solidFill>
            <a:prstDash val="solid"/>
            <a:miter lim="800000"/>
          </a:ln>
          <a:effectLst>
            <a:innerShdw blurRad="76200">
              <a:srgbClr val="000000"/>
            </a:innerShdw>
          </a:effectLst>
        </p:spPr>
      </p:pic>
      <p:pic>
        <p:nvPicPr>
          <p:cNvPr id="11" name="Picture 10">
            <a:extLst>
              <a:ext uri="{FF2B5EF4-FFF2-40B4-BE49-F238E27FC236}">
                <a16:creationId xmlns:a16="http://schemas.microsoft.com/office/drawing/2014/main" id="{BF1EB0AB-C2FB-4D26-8C77-5F7A4E681FFF}"/>
              </a:ext>
            </a:extLst>
          </p:cNvPr>
          <p:cNvPicPr>
            <a:picLocks noChangeAspect="1"/>
          </p:cNvPicPr>
          <p:nvPr/>
        </p:nvPicPr>
        <p:blipFill rotWithShape="1">
          <a:blip r:embed="rId4"/>
          <a:srcRect t="24032" b="20123"/>
          <a:stretch/>
        </p:blipFill>
        <p:spPr>
          <a:xfrm rot="391056">
            <a:off x="6734077" y="541610"/>
            <a:ext cx="2223625" cy="2207631"/>
          </a:xfrm>
          <a:prstGeom prst="rect">
            <a:avLst/>
          </a:prstGeom>
        </p:spPr>
      </p:pic>
      <p:pic>
        <p:nvPicPr>
          <p:cNvPr id="13" name="Picture 12">
            <a:extLst>
              <a:ext uri="{FF2B5EF4-FFF2-40B4-BE49-F238E27FC236}">
                <a16:creationId xmlns:a16="http://schemas.microsoft.com/office/drawing/2014/main" id="{FD87C126-1B95-467F-A91A-548098B55668}"/>
              </a:ext>
            </a:extLst>
          </p:cNvPr>
          <p:cNvPicPr>
            <a:picLocks noChangeAspect="1"/>
          </p:cNvPicPr>
          <p:nvPr/>
        </p:nvPicPr>
        <p:blipFill rotWithShape="1">
          <a:blip r:embed="rId5"/>
          <a:srcRect t="26095" b="32938"/>
          <a:stretch/>
        </p:blipFill>
        <p:spPr>
          <a:xfrm rot="20778055">
            <a:off x="3783868" y="1369079"/>
            <a:ext cx="2406465" cy="1752599"/>
          </a:xfrm>
          <a:prstGeom prst="rect">
            <a:avLst/>
          </a:prstGeom>
        </p:spPr>
      </p:pic>
      <p:pic>
        <p:nvPicPr>
          <p:cNvPr id="16" name="Picture 15">
            <a:extLst>
              <a:ext uri="{FF2B5EF4-FFF2-40B4-BE49-F238E27FC236}">
                <a16:creationId xmlns:a16="http://schemas.microsoft.com/office/drawing/2014/main" id="{529A2506-FAC8-40A3-80CA-C439FBF730E1}"/>
              </a:ext>
            </a:extLst>
          </p:cNvPr>
          <p:cNvPicPr>
            <a:picLocks noChangeAspect="1"/>
          </p:cNvPicPr>
          <p:nvPr/>
        </p:nvPicPr>
        <p:blipFill rotWithShape="1">
          <a:blip r:embed="rId4"/>
          <a:srcRect t="24032" b="20123"/>
          <a:stretch/>
        </p:blipFill>
        <p:spPr>
          <a:xfrm rot="391056">
            <a:off x="6734076" y="501853"/>
            <a:ext cx="2223625" cy="2207631"/>
          </a:xfrm>
          <a:prstGeom prst="rect">
            <a:avLst/>
          </a:prstGeom>
          <a:ln w="88900" cap="sq" cmpd="thickThin">
            <a:solidFill>
              <a:srgbClr val="0070C0"/>
            </a:solidFill>
            <a:prstDash val="solid"/>
            <a:miter lim="800000"/>
          </a:ln>
          <a:effectLst>
            <a:innerShdw blurRad="76200">
              <a:srgbClr val="000000"/>
            </a:innerShdw>
          </a:effectLst>
        </p:spPr>
      </p:pic>
      <p:pic>
        <p:nvPicPr>
          <p:cNvPr id="17" name="Picture 16">
            <a:extLst>
              <a:ext uri="{FF2B5EF4-FFF2-40B4-BE49-F238E27FC236}">
                <a16:creationId xmlns:a16="http://schemas.microsoft.com/office/drawing/2014/main" id="{F0CAB6BF-7B83-410C-B8EC-397F306E90CB}"/>
              </a:ext>
            </a:extLst>
          </p:cNvPr>
          <p:cNvPicPr>
            <a:picLocks noChangeAspect="1"/>
          </p:cNvPicPr>
          <p:nvPr/>
        </p:nvPicPr>
        <p:blipFill rotWithShape="1">
          <a:blip r:embed="rId5"/>
          <a:srcRect t="26095" b="32938"/>
          <a:stretch/>
        </p:blipFill>
        <p:spPr>
          <a:xfrm rot="20778055">
            <a:off x="3783867" y="1355826"/>
            <a:ext cx="2406465" cy="1752599"/>
          </a:xfrm>
          <a:prstGeom prst="rect">
            <a:avLst/>
          </a:prstGeom>
          <a:ln w="88900" cap="sq" cmpd="thickThin">
            <a:solidFill>
              <a:srgbClr val="000000"/>
            </a:solidFill>
            <a:prstDash val="solid"/>
            <a:miter lim="800000"/>
          </a:ln>
          <a:effectLst>
            <a:innerShdw blurRad="76200">
              <a:srgbClr val="000000"/>
            </a:innerShdw>
          </a:effectLst>
        </p:spPr>
      </p:pic>
      <p:pic>
        <p:nvPicPr>
          <p:cNvPr id="18" name="Picture 17">
            <a:extLst>
              <a:ext uri="{FF2B5EF4-FFF2-40B4-BE49-F238E27FC236}">
                <a16:creationId xmlns:a16="http://schemas.microsoft.com/office/drawing/2014/main" id="{7F91A021-DE67-48CB-8E49-225A34204330}"/>
              </a:ext>
            </a:extLst>
          </p:cNvPr>
          <p:cNvPicPr>
            <a:picLocks noChangeAspect="1"/>
          </p:cNvPicPr>
          <p:nvPr/>
        </p:nvPicPr>
        <p:blipFill rotWithShape="1">
          <a:blip r:embed="rId6"/>
          <a:srcRect t="24874" b="28556"/>
          <a:stretch/>
        </p:blipFill>
        <p:spPr>
          <a:xfrm rot="474078">
            <a:off x="593383" y="1258954"/>
            <a:ext cx="2288964" cy="1895061"/>
          </a:xfrm>
          <a:prstGeom prst="rect">
            <a:avLst/>
          </a:prstGeom>
          <a:ln w="88900" cap="sq" cmpd="thickThin">
            <a:solidFill>
              <a:schemeClr val="accent1"/>
            </a:solidFill>
            <a:prstDash val="solid"/>
            <a:miter lim="800000"/>
          </a:ln>
          <a:effectLst>
            <a:innerShdw blurRad="76200">
              <a:srgbClr val="000000"/>
            </a:innerShdw>
          </a:effectLst>
        </p:spPr>
      </p:pic>
    </p:spTree>
    <p:extLst>
      <p:ext uri="{BB962C8B-B14F-4D97-AF65-F5344CB8AC3E}">
        <p14:creationId xmlns:p14="http://schemas.microsoft.com/office/powerpoint/2010/main" val="3504010847"/>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71F5EE7-79A2-4183-A961-D7BFC8FF937F}"/>
              </a:ext>
            </a:extLst>
          </p:cNvPr>
          <p:cNvSpPr>
            <a:spLocks noGrp="1"/>
          </p:cNvSpPr>
          <p:nvPr>
            <p:ph type="ctrTitle"/>
          </p:nvPr>
        </p:nvSpPr>
        <p:spPr>
          <a:xfrm>
            <a:off x="914400" y="2472888"/>
            <a:ext cx="10252994" cy="762682"/>
          </a:xfrm>
          <a:solidFill>
            <a:schemeClr val="tx1"/>
          </a:solidFill>
        </p:spPr>
        <p:txBody>
          <a:bodyPr>
            <a:prstTxWarp prst="textDeflate">
              <a:avLst/>
            </a:prstTxWarp>
            <a:normAutofit/>
          </a:bodyPr>
          <a:lstStyle/>
          <a:p>
            <a:pPr algn="ctr"/>
            <a:r>
              <a:rPr lang="en-IN" sz="1600" b="1" cap="none" dirty="0">
                <a:ln w="10160">
                  <a:solidFill>
                    <a:schemeClr val="bg2"/>
                  </a:solidFill>
                  <a:prstDash val="solid"/>
                </a:ln>
                <a:solidFill>
                  <a:schemeClr val="accent4"/>
                </a:solidFill>
                <a:effectLst>
                  <a:outerShdw blurRad="38100" dist="22860" dir="5400000" algn="tl" rotWithShape="0">
                    <a:srgbClr val="000000">
                      <a:alpha val="30000"/>
                    </a:srgbClr>
                  </a:outerShdw>
                </a:effectLst>
                <a:latin typeface="Tempus Sans ITC" panose="04020404030D07020202" pitchFamily="82" charset="0"/>
              </a:rPr>
              <a:t>ISQIP HACKATHON 2K17</a:t>
            </a:r>
          </a:p>
        </p:txBody>
      </p:sp>
      <p:sp>
        <p:nvSpPr>
          <p:cNvPr id="8" name="Subtitle 7">
            <a:extLst>
              <a:ext uri="{FF2B5EF4-FFF2-40B4-BE49-F238E27FC236}">
                <a16:creationId xmlns:a16="http://schemas.microsoft.com/office/drawing/2014/main" id="{F915CA18-F915-41E2-B33A-677CAE3CCF33}"/>
              </a:ext>
            </a:extLst>
          </p:cNvPr>
          <p:cNvSpPr>
            <a:spLocks noGrp="1"/>
          </p:cNvSpPr>
          <p:nvPr>
            <p:ph type="subTitle" idx="1"/>
          </p:nvPr>
        </p:nvSpPr>
        <p:spPr>
          <a:xfrm>
            <a:off x="2530322" y="5148989"/>
            <a:ext cx="8637072" cy="977621"/>
          </a:xfrm>
        </p:spPr>
        <p:txBody>
          <a:bodyPr>
            <a:normAutofit fontScale="92500" lnSpcReduction="10000"/>
          </a:bodyPr>
          <a:lstStyle/>
          <a:p>
            <a:pPr algn="ctr"/>
            <a:r>
              <a:rPr lang="en-IN" sz="4400" dirty="0">
                <a:solidFill>
                  <a:schemeClr val="bg1"/>
                </a:solidFill>
                <a:latin typeface="Mistral" panose="03090702030407020403" pitchFamily="66" charset="0"/>
              </a:rPr>
              <a:t>Team </a:t>
            </a:r>
            <a:r>
              <a:rPr lang="en-IN" sz="4800" cap="none" dirty="0">
                <a:ln w="0"/>
                <a:solidFill>
                  <a:srgbClr val="0033CC"/>
                </a:solidFill>
                <a:effectLst>
                  <a:glow rad="63500">
                    <a:schemeClr val="accent4">
                      <a:lumMod val="40000"/>
                      <a:lumOff val="60000"/>
                      <a:alpha val="40000"/>
                    </a:schemeClr>
                  </a:glow>
                  <a:reflection blurRad="6350" stA="55000" endA="50" endPos="85000" dir="5400000" sy="-100000" algn="bl" rotWithShape="0"/>
                </a:effectLst>
                <a:latin typeface="Mistral" panose="03090702030407020403" pitchFamily="66" charset="0"/>
              </a:rPr>
              <a:t>EVOLVE</a:t>
            </a:r>
            <a:r>
              <a:rPr lang="en-IN" sz="4400" dirty="0">
                <a:solidFill>
                  <a:schemeClr val="bg1"/>
                </a:solidFill>
                <a:latin typeface="Mistral" panose="03090702030407020403" pitchFamily="66" charset="0"/>
              </a:rPr>
              <a:t> presents…</a:t>
            </a:r>
          </a:p>
        </p:txBody>
      </p:sp>
    </p:spTree>
    <p:extLst>
      <p:ext uri="{BB962C8B-B14F-4D97-AF65-F5344CB8AC3E}">
        <p14:creationId xmlns:p14="http://schemas.microsoft.com/office/powerpoint/2010/main" val="42675347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05BEA-0667-46AF-9715-A6D457CDD862}"/>
              </a:ext>
            </a:extLst>
          </p:cNvPr>
          <p:cNvSpPr>
            <a:spLocks noGrp="1"/>
          </p:cNvSpPr>
          <p:nvPr>
            <p:ph type="ctrTitle"/>
          </p:nvPr>
        </p:nvSpPr>
        <p:spPr/>
        <p:txBody>
          <a:bodyPr/>
          <a:lstStyle/>
          <a:p>
            <a:r>
              <a:rPr lang="en-IN" b="1" cap="none" dirty="0">
                <a:ln w="12700">
                  <a:solidFill>
                    <a:schemeClr val="tx1"/>
                  </a:solidFill>
                  <a:prstDash val="solid"/>
                </a:ln>
                <a:blipFill>
                  <a:blip r:embed="rId3"/>
                  <a:tile tx="0" ty="0" sx="100000" sy="100000" flip="none" algn="tl"/>
                </a:blipFill>
              </a:rPr>
              <a:t>At your service</a:t>
            </a:r>
          </a:p>
        </p:txBody>
      </p:sp>
      <p:sp>
        <p:nvSpPr>
          <p:cNvPr id="3" name="Subtitle 2">
            <a:extLst>
              <a:ext uri="{FF2B5EF4-FFF2-40B4-BE49-F238E27FC236}">
                <a16:creationId xmlns:a16="http://schemas.microsoft.com/office/drawing/2014/main" id="{FE744DB5-14E9-486B-A3D3-BC6E6F220577}"/>
              </a:ext>
            </a:extLst>
          </p:cNvPr>
          <p:cNvSpPr>
            <a:spLocks noGrp="1"/>
          </p:cNvSpPr>
          <p:nvPr>
            <p:ph type="subTitle" idx="1"/>
          </p:nvPr>
        </p:nvSpPr>
        <p:spPr>
          <a:xfrm rot="20977586">
            <a:off x="3967089" y="3743356"/>
            <a:ext cx="4527442" cy="977621"/>
          </a:xfrm>
          <a:solidFill>
            <a:schemeClr val="accent1">
              <a:lumMod val="60000"/>
              <a:lumOff val="40000"/>
            </a:schemeClr>
          </a:solidFill>
        </p:spPr>
        <p:style>
          <a:lnRef idx="0">
            <a:schemeClr val="accent2"/>
          </a:lnRef>
          <a:fillRef idx="3">
            <a:schemeClr val="accent2"/>
          </a:fillRef>
          <a:effectRef idx="3">
            <a:schemeClr val="accent2"/>
          </a:effectRef>
          <a:fontRef idx="minor">
            <a:schemeClr val="lt1"/>
          </a:fontRef>
        </p:style>
        <p:txBody>
          <a:bodyPr>
            <a:normAutofit/>
          </a:bodyPr>
          <a:lstStyle/>
          <a:p>
            <a:pPr algn="ctr"/>
            <a:r>
              <a:rPr lang="en-IN" sz="2000" cap="none" dirty="0">
                <a:solidFill>
                  <a:schemeClr val="bg1"/>
                </a:solidFill>
                <a:latin typeface="Kristen ITC" panose="03050502040202030202" pitchFamily="66" charset="0"/>
              </a:rPr>
              <a:t>Any </a:t>
            </a:r>
            <a:r>
              <a:rPr lang="en-IN" sz="2000" cap="none" dirty="0">
                <a:solidFill>
                  <a:schemeClr val="bg1"/>
                </a:solidFill>
                <a:effectLst>
                  <a:outerShdw blurRad="38100" dist="38100" dir="2700000" algn="tl">
                    <a:srgbClr val="000000">
                      <a:alpha val="43137"/>
                    </a:srgbClr>
                  </a:outerShdw>
                </a:effectLst>
                <a:latin typeface="Kristen ITC" panose="03050502040202030202" pitchFamily="66" charset="0"/>
              </a:rPr>
              <a:t>help</a:t>
            </a:r>
            <a:r>
              <a:rPr lang="en-IN" sz="2000" cap="none" dirty="0">
                <a:solidFill>
                  <a:schemeClr val="bg1"/>
                </a:solidFill>
                <a:latin typeface="Kristen ITC" panose="03050502040202030202" pitchFamily="66" charset="0"/>
              </a:rPr>
              <a:t> - the way </a:t>
            </a:r>
            <a:r>
              <a:rPr lang="en-IN" sz="3200" b="1" cap="none" dirty="0">
                <a:solidFill>
                  <a:schemeClr val="bg1"/>
                </a:solidFill>
                <a:latin typeface="Kristen ITC" panose="03050502040202030202" pitchFamily="66" charset="0"/>
                <a:cs typeface="MV Boli" panose="02000500030200090000" pitchFamily="2" charset="0"/>
              </a:rPr>
              <a:t>you</a:t>
            </a:r>
            <a:r>
              <a:rPr lang="en-IN" sz="2000" cap="none" dirty="0">
                <a:solidFill>
                  <a:schemeClr val="bg1"/>
                </a:solidFill>
                <a:latin typeface="Kristen ITC" panose="03050502040202030202" pitchFamily="66" charset="0"/>
              </a:rPr>
              <a:t> want</a:t>
            </a:r>
          </a:p>
        </p:txBody>
      </p:sp>
    </p:spTree>
    <p:extLst>
      <p:ext uri="{BB962C8B-B14F-4D97-AF65-F5344CB8AC3E}">
        <p14:creationId xmlns:p14="http://schemas.microsoft.com/office/powerpoint/2010/main" val="3295666971"/>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4B15F2-549C-4ED1-B749-DC44E4386ADD}"/>
              </a:ext>
            </a:extLst>
          </p:cNvPr>
          <p:cNvPicPr>
            <a:picLocks noChangeAspect="1"/>
          </p:cNvPicPr>
          <p:nvPr/>
        </p:nvPicPr>
        <p:blipFill>
          <a:blip r:embed="rId2"/>
          <a:stretch>
            <a:fillRect/>
          </a:stretch>
        </p:blipFill>
        <p:spPr>
          <a:xfrm>
            <a:off x="1294227" y="211018"/>
            <a:ext cx="9425356" cy="629613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17813568"/>
      </p:ext>
    </p:extLst>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4000" r="-1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E2CDB-B152-4319-B486-6F6E13950AAE}"/>
              </a:ext>
            </a:extLst>
          </p:cNvPr>
          <p:cNvSpPr>
            <a:spLocks noGrp="1"/>
          </p:cNvSpPr>
          <p:nvPr>
            <p:ph type="title" idx="4294967295"/>
          </p:nvPr>
        </p:nvSpPr>
        <p:spPr>
          <a:xfrm>
            <a:off x="2813539" y="253219"/>
            <a:ext cx="4994030" cy="1280159"/>
          </a:xfrm>
        </p:spPr>
        <p:txBody>
          <a:bodyPr>
            <a:normAutofit/>
          </a:bodyPr>
          <a:lstStyle/>
          <a:p>
            <a:pPr algn="ctr"/>
            <a:r>
              <a:rPr lang="en-IN" sz="7200" b="1" cap="none" dirty="0">
                <a:ln w="10160">
                  <a:solidFill>
                    <a:schemeClr val="accent5"/>
                  </a:solidFill>
                  <a:prstDash val="solid"/>
                </a:ln>
                <a:blipFill>
                  <a:blip r:embed="rId3"/>
                  <a:tile tx="0" ty="0" sx="100000" sy="100000" flip="none" algn="tl"/>
                </a:blipFill>
                <a:effectLst>
                  <a:glow rad="63500">
                    <a:schemeClr val="accent5">
                      <a:satMod val="175000"/>
                      <a:alpha val="40000"/>
                    </a:schemeClr>
                  </a:glow>
                  <a:outerShdw blurRad="38100" dist="22860" dir="5400000" algn="tl" rotWithShape="0">
                    <a:srgbClr val="000000">
                      <a:alpha val="30000"/>
                    </a:srgbClr>
                  </a:outerShdw>
                </a:effectLst>
              </a:rPr>
              <a:t>ABOUT</a:t>
            </a:r>
          </a:p>
        </p:txBody>
      </p:sp>
      <p:sp>
        <p:nvSpPr>
          <p:cNvPr id="3" name="Content Placeholder 2">
            <a:extLst>
              <a:ext uri="{FF2B5EF4-FFF2-40B4-BE49-F238E27FC236}">
                <a16:creationId xmlns:a16="http://schemas.microsoft.com/office/drawing/2014/main" id="{5D3C0125-B311-4AE6-9341-E4A62D0C90D1}"/>
              </a:ext>
            </a:extLst>
          </p:cNvPr>
          <p:cNvSpPr>
            <a:spLocks noGrp="1"/>
          </p:cNvSpPr>
          <p:nvPr>
            <p:ph idx="4294967295"/>
          </p:nvPr>
        </p:nvSpPr>
        <p:spPr>
          <a:xfrm>
            <a:off x="1026111" y="2508489"/>
            <a:ext cx="9604375" cy="2006600"/>
          </a:xfrm>
          <a:solidFill>
            <a:schemeClr val="accent5">
              <a:lumMod val="40000"/>
              <a:lumOff val="60000"/>
            </a:schemeClr>
          </a:solidFill>
          <a:effectLst>
            <a:reflection blurRad="6350" stA="52000" endA="300" endPos="35000" dir="5400000" sy="-100000" algn="bl" rotWithShape="0"/>
          </a:effectLst>
          <a:scene3d>
            <a:camera prst="orthographicFront"/>
            <a:lightRig rig="threePt" dir="t"/>
          </a:scene3d>
          <a:sp3d>
            <a:bevelT w="101600" prst="riblet"/>
          </a:sp3d>
        </p:spPr>
        <p:txBody>
          <a:bodyPr/>
          <a:lstStyle/>
          <a:p>
            <a:pPr marL="0" indent="0">
              <a:buNone/>
            </a:pPr>
            <a:r>
              <a:rPr lang="en-IN" dirty="0">
                <a:ln>
                  <a:solidFill>
                    <a:srgbClr val="0070C0"/>
                  </a:solidFill>
                </a:ln>
              </a:rPr>
              <a:t>We provide the best matches for any service. We could match you up with people who could help you with the work. AYS has hundreds of service providers capable of doing a variety of jobs, both simple and hard. Your matched service providers provide you with the specific service you need and are available on all days including public holidays.</a:t>
            </a:r>
          </a:p>
        </p:txBody>
      </p:sp>
    </p:spTree>
    <p:extLst>
      <p:ext uri="{BB962C8B-B14F-4D97-AF65-F5344CB8AC3E}">
        <p14:creationId xmlns:p14="http://schemas.microsoft.com/office/powerpoint/2010/main" val="3738182208"/>
      </p:ext>
    </p:extLst>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4000" r="-1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BE4EF-E706-4889-A934-61027E152C56}"/>
              </a:ext>
            </a:extLst>
          </p:cNvPr>
          <p:cNvSpPr>
            <a:spLocks noGrp="1"/>
          </p:cNvSpPr>
          <p:nvPr>
            <p:ph type="title"/>
          </p:nvPr>
        </p:nvSpPr>
        <p:spPr>
          <a:xfrm>
            <a:off x="1463040" y="804519"/>
            <a:ext cx="9591814" cy="1049235"/>
          </a:xfrm>
        </p:spPr>
        <p:txBody>
          <a:bodyPr>
            <a:normAutofit/>
          </a:bodyPr>
          <a:lstStyle/>
          <a:p>
            <a:r>
              <a:rPr lang="en-IN" sz="3600" dirty="0">
                <a:latin typeface="MV Boli" panose="02000500030200090000" pitchFamily="2" charset="0"/>
                <a:cs typeface="MV Boli" panose="02000500030200090000" pitchFamily="2" charset="0"/>
              </a:rPr>
              <a:t>How it works</a:t>
            </a:r>
          </a:p>
        </p:txBody>
      </p:sp>
      <p:sp>
        <p:nvSpPr>
          <p:cNvPr id="3" name="Content Placeholder 2">
            <a:extLst>
              <a:ext uri="{FF2B5EF4-FFF2-40B4-BE49-F238E27FC236}">
                <a16:creationId xmlns:a16="http://schemas.microsoft.com/office/drawing/2014/main" id="{6611DEDD-4ECE-4D45-A92C-AE2AA0B25EF4}"/>
              </a:ext>
            </a:extLst>
          </p:cNvPr>
          <p:cNvSpPr>
            <a:spLocks noGrp="1"/>
          </p:cNvSpPr>
          <p:nvPr>
            <p:ph idx="1"/>
          </p:nvPr>
        </p:nvSpPr>
        <p:spPr>
          <a:xfrm>
            <a:off x="278296" y="2015732"/>
            <a:ext cx="11622155" cy="4053764"/>
          </a:xfrm>
        </p:spPr>
        <p:txBody>
          <a:bodyPr>
            <a:normAutofit/>
          </a:bodyPr>
          <a:lstStyle/>
          <a:p>
            <a:r>
              <a:rPr lang="en-IN" dirty="0">
                <a:effectLst>
                  <a:outerShdw blurRad="38100" dist="38100" dir="2700000" algn="tl">
                    <a:srgbClr val="000000">
                      <a:alpha val="43137"/>
                    </a:srgbClr>
                  </a:outerShdw>
                </a:effectLst>
              </a:rPr>
              <a:t>The people interested in helping others with their knowledge in fields like electrical, plumbing, electronics, machines, wiring, etc can sign up in our website. They are required to give their details including contact details, photograph, technical skills and  preferred location.</a:t>
            </a:r>
          </a:p>
          <a:p>
            <a:r>
              <a:rPr lang="en-IN" dirty="0">
                <a:effectLst>
                  <a:outerShdw blurRad="38100" dist="38100" dir="2700000" algn="tl">
                    <a:srgbClr val="000000">
                      <a:alpha val="43137"/>
                    </a:srgbClr>
                  </a:outerShdw>
                </a:effectLst>
              </a:rPr>
              <a:t>Those who need the service has to visit the website and apply for it by filling a form. They have to mention their need, whether their need is an emergency or not and location. </a:t>
            </a:r>
          </a:p>
          <a:p>
            <a:r>
              <a:rPr lang="en-IN" dirty="0">
                <a:effectLst>
                  <a:outerShdw blurRad="38100" dist="38100" dir="2700000" algn="tl">
                    <a:srgbClr val="000000">
                      <a:alpha val="43137"/>
                    </a:srgbClr>
                  </a:outerShdw>
                </a:effectLst>
              </a:rPr>
              <a:t>The list of service providers are filtered according to the need and location entered and provides to the user the details of the service provider. The choice of selection of the provider is given to the user. Thus the website links these people according to their needs. </a:t>
            </a:r>
          </a:p>
          <a:p>
            <a:r>
              <a:rPr lang="en-IN" dirty="0">
                <a:effectLst>
                  <a:outerShdw blurRad="38100" dist="38100" dir="2700000" algn="tl">
                    <a:srgbClr val="000000">
                      <a:alpha val="43137"/>
                    </a:srgbClr>
                  </a:outerShdw>
                </a:effectLst>
              </a:rPr>
              <a:t>This website makes itself different from others by providing services faster and at a lower rate. </a:t>
            </a:r>
          </a:p>
          <a:p>
            <a:endParaRPr lang="en-IN"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7919322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98B39-EC2A-4182-A9BE-1AF842F7963D}"/>
              </a:ext>
            </a:extLst>
          </p:cNvPr>
          <p:cNvSpPr>
            <a:spLocks noGrp="1"/>
          </p:cNvSpPr>
          <p:nvPr>
            <p:ph type="title"/>
          </p:nvPr>
        </p:nvSpPr>
        <p:spPr>
          <a:xfrm>
            <a:off x="1420835" y="804519"/>
            <a:ext cx="4555580" cy="1049235"/>
          </a:xfrm>
        </p:spPr>
        <p:txBody>
          <a:bodyPr>
            <a:normAutofit/>
          </a:bodyPr>
          <a:lstStyle/>
          <a:p>
            <a:r>
              <a:rPr lang="en-IN" sz="5400" cap="none" dirty="0">
                <a:latin typeface="Dubai Medium" panose="020B0604020202020204" pitchFamily="34" charset="-78"/>
                <a:cs typeface="Dubai Medium" panose="020B0604020202020204" pitchFamily="34" charset="-78"/>
              </a:rPr>
              <a:t>Advantages</a:t>
            </a:r>
          </a:p>
        </p:txBody>
      </p:sp>
      <p:sp>
        <p:nvSpPr>
          <p:cNvPr id="3" name="Content Placeholder 2">
            <a:extLst>
              <a:ext uri="{FF2B5EF4-FFF2-40B4-BE49-F238E27FC236}">
                <a16:creationId xmlns:a16="http://schemas.microsoft.com/office/drawing/2014/main" id="{D852C1A7-BBAB-47AC-8AE9-DC6A207F8526}"/>
              </a:ext>
            </a:extLst>
          </p:cNvPr>
          <p:cNvSpPr>
            <a:spLocks noGrp="1"/>
          </p:cNvSpPr>
          <p:nvPr>
            <p:ph idx="1"/>
          </p:nvPr>
        </p:nvSpPr>
        <p:spPr/>
        <p:txBody>
          <a:bodyPr/>
          <a:lstStyle/>
          <a:p>
            <a:r>
              <a:rPr lang="en-IN" dirty="0">
                <a:effectLst>
                  <a:outerShdw blurRad="38100" dist="38100" dir="2700000" algn="tl">
                    <a:srgbClr val="000000">
                      <a:alpha val="43137"/>
                    </a:srgbClr>
                  </a:outerShdw>
                </a:effectLst>
              </a:rPr>
              <a:t>It provides the user with an easier way to get their work done.</a:t>
            </a:r>
          </a:p>
          <a:p>
            <a:r>
              <a:rPr lang="en-IN" dirty="0">
                <a:effectLst>
                  <a:outerShdw blurRad="38100" dist="38100" dir="2700000" algn="tl">
                    <a:srgbClr val="000000">
                      <a:alpha val="43137"/>
                    </a:srgbClr>
                  </a:outerShdw>
                </a:effectLst>
              </a:rPr>
              <a:t>It acts as a connecting network that can connect different people with related needs. </a:t>
            </a:r>
          </a:p>
          <a:p>
            <a:r>
              <a:rPr lang="en-IN" dirty="0">
                <a:effectLst>
                  <a:outerShdw blurRad="38100" dist="38100" dir="2700000" algn="tl">
                    <a:srgbClr val="000000">
                      <a:alpha val="43137"/>
                    </a:srgbClr>
                  </a:outerShdw>
                </a:effectLst>
              </a:rPr>
              <a:t>Anyone can provide service</a:t>
            </a:r>
          </a:p>
          <a:p>
            <a:r>
              <a:rPr lang="en-IN" dirty="0">
                <a:effectLst>
                  <a:outerShdw blurRad="38100" dist="38100" dir="2700000" algn="tl">
                    <a:srgbClr val="000000">
                      <a:alpha val="43137"/>
                    </a:srgbClr>
                  </a:outerShdw>
                </a:effectLst>
              </a:rPr>
              <a:t>This way it helps 3 types of people: </a:t>
            </a:r>
          </a:p>
          <a:p>
            <a:pPr marL="457200" lvl="1" indent="0">
              <a:buNone/>
            </a:pPr>
            <a:r>
              <a:rPr lang="en-IN" dirty="0">
                <a:effectLst>
                  <a:outerShdw blurRad="38100" dist="38100" dir="2700000" algn="tl">
                    <a:srgbClr val="000000">
                      <a:alpha val="43137"/>
                    </a:srgbClr>
                  </a:outerShdw>
                </a:effectLst>
              </a:rPr>
              <a:t>People who need help</a:t>
            </a:r>
          </a:p>
          <a:p>
            <a:pPr marL="457200" lvl="1" indent="0">
              <a:buNone/>
            </a:pPr>
            <a:r>
              <a:rPr lang="en-IN" dirty="0">
                <a:effectLst>
                  <a:outerShdw blurRad="38100" dist="38100" dir="2700000" algn="tl">
                    <a:srgbClr val="000000">
                      <a:alpha val="43137"/>
                    </a:srgbClr>
                  </a:outerShdw>
                </a:effectLst>
              </a:rPr>
              <a:t>People who are employed and are still ready to help others at a lower rate</a:t>
            </a:r>
          </a:p>
          <a:p>
            <a:pPr marL="457200" lvl="1" indent="0">
              <a:buNone/>
            </a:pPr>
            <a:r>
              <a:rPr lang="en-IN" dirty="0">
                <a:effectLst>
                  <a:outerShdw blurRad="38100" dist="38100" dir="2700000" algn="tl">
                    <a:srgbClr val="000000">
                      <a:alpha val="43137"/>
                    </a:srgbClr>
                  </a:outerShdw>
                </a:effectLst>
              </a:rPr>
              <a:t>People who are in need of job</a:t>
            </a:r>
          </a:p>
          <a:p>
            <a:pPr marL="457200" lvl="1" indent="0">
              <a:buNone/>
            </a:pPr>
            <a:endParaRPr lang="en-IN"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821829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par>
                          <p:cTn id="20" fill="hold">
                            <p:stCondLst>
                              <p:cond delay="3500"/>
                            </p:stCondLst>
                            <p:childTnLst>
                              <p:par>
                                <p:cTn id="21" presetID="10"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par>
                          <p:cTn id="28" fill="hold">
                            <p:stCondLst>
                              <p:cond delay="4500"/>
                            </p:stCondLst>
                            <p:childTnLst>
                              <p:par>
                                <p:cTn id="29" presetID="10" presetClass="entr" presetSubtype="0" fill="hold" grpId="0"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par>
                          <p:cTn id="32" fill="hold">
                            <p:stCondLst>
                              <p:cond delay="5000"/>
                            </p:stCondLst>
                            <p:childTnLst>
                              <p:par>
                                <p:cTn id="33" presetID="10" presetClass="entr" presetSubtype="0" fill="hold" grpId="0" nodeType="after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262</TotalTime>
  <Words>439</Words>
  <Application>Microsoft Office PowerPoint</Application>
  <PresentationFormat>Widescreen</PresentationFormat>
  <Paragraphs>33</Paragraphs>
  <Slides>11</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vt:i4>
      </vt:variant>
    </vt:vector>
  </HeadingPairs>
  <TitlesOfParts>
    <vt:vector size="23" baseType="lpstr">
      <vt:lpstr>Malgun Gothic</vt:lpstr>
      <vt:lpstr>Arial</vt:lpstr>
      <vt:lpstr>Calibri</vt:lpstr>
      <vt:lpstr>Dubai Medium</vt:lpstr>
      <vt:lpstr>Gabriola</vt:lpstr>
      <vt:lpstr>Gill Sans MT</vt:lpstr>
      <vt:lpstr>Kristen ITC</vt:lpstr>
      <vt:lpstr>Lucida Handwriting</vt:lpstr>
      <vt:lpstr>Mistral</vt:lpstr>
      <vt:lpstr>MV Boli</vt:lpstr>
      <vt:lpstr>Tempus Sans ITC</vt:lpstr>
      <vt:lpstr>Gallery</vt:lpstr>
      <vt:lpstr>PowerPoint Presentation</vt:lpstr>
      <vt:lpstr>PowerPoint Presentation</vt:lpstr>
      <vt:lpstr>PowerPoint Presentation</vt:lpstr>
      <vt:lpstr>ISQIP HACKATHON 2K17</vt:lpstr>
      <vt:lpstr>At your service</vt:lpstr>
      <vt:lpstr>PowerPoint Presentation</vt:lpstr>
      <vt:lpstr>ABOUT</vt:lpstr>
      <vt:lpstr>How it works</vt:lpstr>
      <vt:lpstr>Advantages</vt:lpstr>
      <vt:lpstr>Future possibilities for this idea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Isqip hackathon 2k17</dc:title>
  <dc:creator>namrathajacob@gmail.com</dc:creator>
  <cp:lastModifiedBy>namrathajacob@gmail.com</cp:lastModifiedBy>
  <cp:revision>26</cp:revision>
  <dcterms:created xsi:type="dcterms:W3CDTF">2017-06-19T16:36:14Z</dcterms:created>
  <dcterms:modified xsi:type="dcterms:W3CDTF">2017-06-20T11:13:53Z</dcterms:modified>
</cp:coreProperties>
</file>